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
  </p:notesMasterIdLst>
  <p:sldIdLst>
    <p:sldId id="256" r:id="rId2"/>
    <p:sldId id="258" r:id="rId3"/>
    <p:sldId id="261" r:id="rId4"/>
    <p:sldId id="337" r:id="rId5"/>
    <p:sldId id="311" r:id="rId6"/>
    <p:sldId id="283" r:id="rId7"/>
    <p:sldId id="340" r:id="rId8"/>
    <p:sldId id="342" r:id="rId9"/>
    <p:sldId id="259" r:id="rId10"/>
    <p:sldId id="341" r:id="rId11"/>
  </p:sldIdLst>
  <p:sldSz cx="9144000" cy="5143500" type="screen16x9"/>
  <p:notesSz cx="6858000" cy="9144000"/>
  <p:embeddedFontLst>
    <p:embeddedFont>
      <p:font typeface="Aref Ruqaa" panose="02000503000000000000" pitchFamily="2" charset="-78"/>
      <p:regular r:id="rId13"/>
      <p:bold r:id="rId14"/>
    </p:embeddedFont>
    <p:embeddedFont>
      <p:font typeface="DM Sans" pitchFamily="2" charset="0"/>
      <p:regular r:id="rId15"/>
      <p:bold r:id="rId16"/>
      <p:italic r:id="rId17"/>
      <p:boldItalic r:id="rId18"/>
    </p:embeddedFont>
    <p:embeddedFont>
      <p:font typeface="Fira Sans" panose="020B05030500000200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258"/>
          </p14:sldIdLst>
        </p14:section>
        <p14:section name="Life cycle of stateless &amp; statefull widget" id="{5205BB81-11A1-4A13-A81B-9F9BE706645F}">
          <p14:sldIdLst>
            <p14:sldId id="261"/>
            <p14:sldId id="337"/>
          </p14:sldIdLst>
        </p14:section>
        <p14:section name="stateful" id="{03CC7E85-1BF4-4DCE-A03C-45C8CDF862ED}">
          <p14:sldIdLst>
            <p14:sldId id="311"/>
            <p14:sldId id="283"/>
            <p14:sldId id="340"/>
          </p14:sldIdLst>
        </p14:section>
        <p14:section name="Let's code" id="{8439DC3E-E9B9-4B9E-B9B5-C495E66DBFBB}">
          <p14:sldIdLst>
            <p14:sldId id="342"/>
            <p14:sldId id="259"/>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5411" autoAdjust="0"/>
  </p:normalViewPr>
  <p:slideViewPr>
    <p:cSldViewPr snapToGrid="0">
      <p:cViewPr varScale="1">
        <p:scale>
          <a:sx n="95" d="100"/>
          <a:sy n="95" d="100"/>
        </p:scale>
        <p:origin x="912" y="-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codex/flutter-lifecycle-an-in-depth-look-783b07e8f706"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Revise the Task and tell them what’s better to do this task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53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أي حاجه في فلاتر عبارة عن </a:t>
            </a:r>
            <a:r>
              <a:rPr lang="ar-EG" dirty="0" err="1"/>
              <a:t>ويدجت</a:t>
            </a:r>
            <a:r>
              <a:rPr lang="ar-EG" dirty="0"/>
              <a:t> طب أي أنواع </a:t>
            </a:r>
            <a:r>
              <a:rPr lang="ar-EG" dirty="0" err="1"/>
              <a:t>ويدجت</a:t>
            </a:r>
            <a:r>
              <a:rPr lang="ar-EG" dirty="0"/>
              <a:t> عندنا </a:t>
            </a:r>
            <a:br>
              <a:rPr lang="ar-EG" dirty="0"/>
            </a:br>
            <a:r>
              <a:rPr lang="en-US" dirty="0"/>
              <a:t>stateless &amp; stateful </a:t>
            </a:r>
            <a:br>
              <a:rPr lang="en-US" dirty="0"/>
            </a:br>
            <a:r>
              <a:rPr lang="en-US" dirty="0"/>
              <a:t>extends </a:t>
            </a:r>
            <a:r>
              <a:rPr lang="ar-EG" dirty="0"/>
              <a:t>منها </a:t>
            </a:r>
            <a:br>
              <a:rPr lang="ar-EG" dirty="0"/>
            </a:br>
            <a:r>
              <a:rPr lang="ar-EG" dirty="0"/>
              <a:t>طيب </a:t>
            </a:r>
            <a:r>
              <a:rPr lang="en-US" dirty="0"/>
              <a:t>stateless</a:t>
            </a:r>
            <a:br>
              <a:rPr lang="en-US" dirty="0"/>
            </a:br>
            <a:r>
              <a:rPr lang="ar-EG" dirty="0"/>
              <a:t>أي </a:t>
            </a:r>
            <a:r>
              <a:rPr lang="en-US" dirty="0"/>
              <a:t>elements </a:t>
            </a:r>
            <a:br>
              <a:rPr lang="en-US" dirty="0"/>
            </a:br>
            <a:r>
              <a:rPr lang="en-US" dirty="0"/>
              <a:t>constructor – Build method </a:t>
            </a:r>
          </a:p>
          <a:p>
            <a:pPr marL="0" lvl="0" indent="0" algn="l" rtl="0">
              <a:spcBef>
                <a:spcPts val="0"/>
              </a:spcBef>
              <a:spcAft>
                <a:spcPts val="0"/>
              </a:spcAft>
              <a:buNone/>
            </a:pPr>
            <a:r>
              <a:rPr lang="en-US" dirty="0"/>
              <a:t>Stateful? </a:t>
            </a:r>
            <a:br>
              <a:rPr lang="en-US" dirty="0"/>
            </a:br>
            <a:r>
              <a:rPr lang="en-US" b="0" i="0" dirty="0" err="1">
                <a:effectLst/>
                <a:latin typeface="-apple-system"/>
                <a:hlinkClick r:id="rId3"/>
              </a:rPr>
              <a:t>createState</a:t>
            </a:r>
            <a:r>
              <a:rPr lang="en-US" b="0" i="0" dirty="0">
                <a:effectLst/>
                <a:latin typeface="-apple-system"/>
                <a:hlinkClick r:id="rId3"/>
              </a:rPr>
              <a:t>(), </a:t>
            </a:r>
            <a:r>
              <a:rPr lang="en-US" b="0" i="0" dirty="0" err="1">
                <a:effectLst/>
                <a:latin typeface="-apple-system"/>
                <a:hlinkClick r:id="rId3"/>
              </a:rPr>
              <a:t>initState</a:t>
            </a:r>
            <a:r>
              <a:rPr lang="en-US" b="0" i="0" dirty="0">
                <a:effectLst/>
                <a:latin typeface="-apple-system"/>
                <a:hlinkClick r:id="rId3"/>
              </a:rPr>
              <a:t>(), </a:t>
            </a:r>
            <a:r>
              <a:rPr lang="en-US" b="0" i="0" dirty="0" err="1">
                <a:effectLst/>
                <a:latin typeface="-apple-system"/>
                <a:hlinkClick r:id="rId3"/>
              </a:rPr>
              <a:t>didChangeDependencies</a:t>
            </a:r>
            <a:r>
              <a:rPr lang="en-US" b="0" i="0" dirty="0">
                <a:effectLst/>
                <a:latin typeface="-apple-system"/>
                <a:hlinkClick r:id="rId3"/>
              </a:rPr>
              <a:t>(), build(), </a:t>
            </a:r>
            <a:r>
              <a:rPr lang="en-US" b="0" i="0" dirty="0" err="1">
                <a:effectLst/>
                <a:latin typeface="-apple-system"/>
                <a:hlinkClick r:id="rId3"/>
              </a:rPr>
              <a:t>setState</a:t>
            </a:r>
            <a:r>
              <a:rPr lang="en-US" b="0" i="0" dirty="0">
                <a:effectLst/>
                <a:latin typeface="-apple-system"/>
                <a:hlinkClick r:id="rId3"/>
              </a:rPr>
              <a:t>(), deactivate(), and dispose()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Fira Sans" panose="020B0503050000020004" pitchFamily="34" charset="0"/>
                <a:cs typeface="Aref Ruqaa"/>
                <a:sym typeface="Arial"/>
              </a:rPr>
              <a:t>1-createState(): When call to build a </a:t>
            </a:r>
            <a:r>
              <a:rPr lang="en-US" sz="1100" dirty="0" err="1">
                <a:latin typeface="Fira Sans" panose="020B0503050000020004" pitchFamily="34" charset="0"/>
                <a:cs typeface="Aref Ruqaa"/>
                <a:sym typeface="Arial"/>
              </a:rPr>
              <a:t>StatefulWidget</a:t>
            </a:r>
            <a:r>
              <a:rPr lang="en-US" sz="1100" dirty="0">
                <a:latin typeface="Fira Sans" panose="020B0503050000020004" pitchFamily="34" charset="0"/>
                <a:cs typeface="Aref Ruqaa"/>
                <a:sym typeface="Arial"/>
              </a:rPr>
              <a:t>, it calls</a:t>
            </a:r>
          </a:p>
          <a:p>
            <a:pPr marL="0" indent="0">
              <a:buNone/>
            </a:pPr>
            <a:r>
              <a:rPr lang="en-US" sz="1100" dirty="0">
                <a:latin typeface="Fira Sans" panose="020B0503050000020004" pitchFamily="34" charset="0"/>
                <a:cs typeface="Aref Ruqaa"/>
              </a:rPr>
              <a:t>2- </a:t>
            </a:r>
            <a:r>
              <a:rPr lang="en-US" sz="1100" dirty="0" err="1">
                <a:latin typeface="Fira Sans" panose="020B0503050000020004" pitchFamily="34" charset="0"/>
                <a:cs typeface="Aref Ruqaa"/>
              </a:rPr>
              <a:t>initState</a:t>
            </a:r>
            <a:r>
              <a:rPr lang="en-US" sz="1100" dirty="0">
                <a:latin typeface="Fira Sans" panose="020B0503050000020004" pitchFamily="34" charset="0"/>
                <a:cs typeface="Aref Ruqaa"/>
              </a:rPr>
              <a:t>()</a:t>
            </a:r>
          </a:p>
          <a:p>
            <a:pPr marL="0" indent="0">
              <a:buNone/>
            </a:pPr>
            <a:r>
              <a:rPr lang="en-US" sz="1100" dirty="0">
                <a:latin typeface="Fira Sans" panose="020B0503050000020004" pitchFamily="34" charset="0"/>
                <a:cs typeface="Aref Ruqaa"/>
                <a:sym typeface="Aref Ruqaa"/>
              </a:rPr>
              <a:t>3-</a:t>
            </a:r>
            <a:r>
              <a:rPr lang="en-US" sz="1100" dirty="0">
                <a:latin typeface="Fira Sans" panose="020B0503050000020004" pitchFamily="34" charset="0"/>
                <a:cs typeface="Aref Ruqaa"/>
              </a:rPr>
              <a:t>didChangeDependencies()</a:t>
            </a:r>
            <a:br>
              <a:rPr lang="en-US" sz="1100" dirty="0">
                <a:latin typeface="Fira Sans" panose="020B0503050000020004" pitchFamily="34" charset="0"/>
                <a:cs typeface="Aref Ruqaa"/>
              </a:rPr>
            </a:br>
            <a:r>
              <a:rPr lang="en-US" sz="1100" dirty="0">
                <a:latin typeface="Fira Sans" panose="020B0503050000020004" pitchFamily="34" charset="0"/>
                <a:cs typeface="Aref Ruqaa"/>
                <a:sym typeface="Aref Ruqaa"/>
              </a:rPr>
              <a:t>4-</a:t>
            </a:r>
            <a:r>
              <a:rPr lang="en-US" sz="1100" dirty="0">
                <a:latin typeface="Fira Sans" panose="020B0503050000020004" pitchFamily="34" charset="0"/>
                <a:cs typeface="Aref Ruqaa"/>
              </a:rPr>
              <a:t>build(): This strategy is often used. It must return a Widget, and it is necessary.</a:t>
            </a:r>
          </a:p>
          <a:p>
            <a:pPr marL="0" lvl="0" indent="0" algn="l" rtl="0">
              <a:spcBef>
                <a:spcPts val="0"/>
              </a:spcBef>
              <a:spcAft>
                <a:spcPts val="0"/>
              </a:spcAft>
              <a:buNone/>
            </a:pPr>
            <a:r>
              <a:rPr lang="en-US" sz="1100" dirty="0">
                <a:latin typeface="Fira Sans" panose="020B0503050000020004" pitchFamily="34" charset="0"/>
                <a:cs typeface="Aref Ruqaa"/>
              </a:rPr>
              <a:t>5-didUpdateWidget(): is called if the parent widget changes and has to rebuild this widget (because it needs to provide it different data), but the runtime type remains the same. This is due to the fact that Flutter is reusing a long-lived state. You might wish to re-initialize some data in this situation, as you would in </a:t>
            </a:r>
            <a:r>
              <a:rPr lang="en-US" sz="1100" dirty="0" err="1">
                <a:latin typeface="Fira Sans" panose="020B0503050000020004" pitchFamily="34" charset="0"/>
                <a:cs typeface="Aref Ruqaa"/>
              </a:rPr>
              <a:t>initState</a:t>
            </a:r>
            <a:r>
              <a:rPr lang="en-US" sz="1100" dirty="0">
                <a:latin typeface="Fira Sans" panose="020B0503050000020004" pitchFamily="34" charset="0"/>
                <a:cs typeface="Aref Ruqaa"/>
              </a:rPr>
              <a:t>.</a:t>
            </a:r>
          </a:p>
          <a:p>
            <a:pPr marL="0" lvl="0" indent="0" algn="l" rtl="0">
              <a:spcBef>
                <a:spcPts val="0"/>
              </a:spcBef>
              <a:spcAft>
                <a:spcPts val="0"/>
              </a:spcAft>
              <a:buNone/>
            </a:pPr>
            <a:r>
              <a:rPr lang="en-US" sz="1100" dirty="0">
                <a:latin typeface="Fira Sans" panose="020B0503050000020004" pitchFamily="34" charset="0"/>
                <a:cs typeface="Aref Ruqaa"/>
                <a:sym typeface="Aref Ruqaa"/>
              </a:rPr>
              <a:t>6-</a:t>
            </a:r>
            <a:r>
              <a:rPr lang="en-US" sz="1100" dirty="0">
                <a:latin typeface="Fira Sans" panose="020B0503050000020004" pitchFamily="34" charset="0"/>
                <a:cs typeface="Aref Ruqaa"/>
              </a:rPr>
              <a:t>deactivate(): is called when State is removed from the tree, although it might be reinserted before the current frameshift is complete. Because State objects may be transferred from one place in a tree to another, this technique exists.</a:t>
            </a:r>
            <a:endParaRPr lang="en-US" sz="1100" dirty="0">
              <a:latin typeface="Fira Sans" panose="020B0503050000020004" pitchFamily="34" charset="0"/>
              <a:cs typeface="Aref Ruqaa"/>
              <a:sym typeface="Aref Ruqaa"/>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3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pic>
        <p:nvPicPr>
          <p:cNvPr id="321" name="Google Shape;321;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2" name="Google Shape;322;p7"/>
          <p:cNvSpPr txBox="1">
            <a:spLocks noGrp="1"/>
          </p:cNvSpPr>
          <p:nvPr>
            <p:ph type="subTitle" idx="1"/>
          </p:nvPr>
        </p:nvSpPr>
        <p:spPr>
          <a:xfrm>
            <a:off x="4816988"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23" name="Google Shape;323;p7"/>
          <p:cNvSpPr txBox="1">
            <a:spLocks noGrp="1"/>
          </p:cNvSpPr>
          <p:nvPr>
            <p:ph type="subTitle" idx="2"/>
          </p:nvPr>
        </p:nvSpPr>
        <p:spPr>
          <a:xfrm>
            <a:off x="1325812"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24" name="Google Shape;324;p7"/>
          <p:cNvGrpSpPr/>
          <p:nvPr/>
        </p:nvGrpSpPr>
        <p:grpSpPr>
          <a:xfrm>
            <a:off x="238300" y="155048"/>
            <a:ext cx="9511109" cy="4822949"/>
            <a:chOff x="238300" y="155048"/>
            <a:chExt cx="9511109" cy="4822949"/>
          </a:xfrm>
        </p:grpSpPr>
        <p:sp>
          <p:nvSpPr>
            <p:cNvPr id="325" name="Google Shape;325;p7"/>
            <p:cNvSpPr/>
            <p:nvPr/>
          </p:nvSpPr>
          <p:spPr>
            <a:xfrm flipH="1">
              <a:off x="238300" y="37691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flipH="1">
              <a:off x="8299646" y="4516286"/>
              <a:ext cx="606669" cy="461711"/>
              <a:chOff x="3101450" y="3971329"/>
              <a:chExt cx="938100" cy="713950"/>
            </a:xfrm>
          </p:grpSpPr>
          <p:sp>
            <p:nvSpPr>
              <p:cNvPr id="327" name="Google Shape;327;p7"/>
              <p:cNvSpPr/>
              <p:nvPr/>
            </p:nvSpPr>
            <p:spPr>
              <a:xfrm>
                <a:off x="3542850" y="3971329"/>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101450" y="4189329"/>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rot="5400000">
              <a:off x="8205575" y="525866"/>
              <a:ext cx="1914653" cy="1173017"/>
              <a:chOff x="5557966" y="2699099"/>
              <a:chExt cx="2245400" cy="1375650"/>
            </a:xfrm>
          </p:grpSpPr>
          <p:sp>
            <p:nvSpPr>
              <p:cNvPr id="330" name="Google Shape;330;p7"/>
              <p:cNvSpPr/>
              <p:nvPr/>
            </p:nvSpPr>
            <p:spPr>
              <a:xfrm>
                <a:off x="6530591" y="2699099"/>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57966" y="2699099"/>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865041" y="2775849"/>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1489550" y="100150"/>
            <a:ext cx="4815775" cy="5163338"/>
            <a:chOff x="1489550" y="100150"/>
            <a:chExt cx="4815775" cy="5163338"/>
          </a:xfrm>
        </p:grpSpPr>
        <p:grpSp>
          <p:nvGrpSpPr>
            <p:cNvPr id="334" name="Google Shape;334;p7"/>
            <p:cNvGrpSpPr/>
            <p:nvPr/>
          </p:nvGrpSpPr>
          <p:grpSpPr>
            <a:xfrm>
              <a:off x="5342675" y="4810538"/>
              <a:ext cx="962650" cy="452950"/>
              <a:chOff x="1060275" y="1053875"/>
              <a:chExt cx="962650" cy="452950"/>
            </a:xfrm>
          </p:grpSpPr>
          <p:sp>
            <p:nvSpPr>
              <p:cNvPr id="335" name="Google Shape;335;p7"/>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1489550" y="100150"/>
              <a:ext cx="452150" cy="297100"/>
              <a:chOff x="1489550" y="100150"/>
              <a:chExt cx="452150" cy="297100"/>
            </a:xfrm>
          </p:grpSpPr>
          <p:sp>
            <p:nvSpPr>
              <p:cNvPr id="351" name="Google Shape;351;p7"/>
              <p:cNvSpPr/>
              <p:nvPr/>
            </p:nvSpPr>
            <p:spPr>
              <a:xfrm>
                <a:off x="1489550" y="100150"/>
                <a:ext cx="71400" cy="70650"/>
              </a:xfrm>
              <a:custGeom>
                <a:avLst/>
                <a:gdLst/>
                <a:ahLst/>
                <a:cxnLst/>
                <a:rect l="l" t="t" r="r" b="b"/>
                <a:pathLst>
                  <a:path w="2856" h="2826" extrusionOk="0">
                    <a:moveTo>
                      <a:pt x="1412" y="0"/>
                    </a:moveTo>
                    <a:cubicBezTo>
                      <a:pt x="645" y="0"/>
                      <a:pt x="0" y="645"/>
                      <a:pt x="0" y="1413"/>
                    </a:cubicBezTo>
                    <a:cubicBezTo>
                      <a:pt x="0" y="2211"/>
                      <a:pt x="645" y="2825"/>
                      <a:pt x="1412" y="2825"/>
                    </a:cubicBezTo>
                    <a:cubicBezTo>
                      <a:pt x="2211" y="2825"/>
                      <a:pt x="2856" y="2211"/>
                      <a:pt x="2856" y="1413"/>
                    </a:cubicBezTo>
                    <a:cubicBezTo>
                      <a:pt x="2856" y="645"/>
                      <a:pt x="2211" y="0"/>
                      <a:pt x="1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489550" y="326600"/>
                <a:ext cx="71400" cy="70650"/>
              </a:xfrm>
              <a:custGeom>
                <a:avLst/>
                <a:gdLst/>
                <a:ahLst/>
                <a:cxnLst/>
                <a:rect l="l" t="t" r="r" b="b"/>
                <a:pathLst>
                  <a:path w="2856" h="2826" extrusionOk="0">
                    <a:moveTo>
                      <a:pt x="1412" y="1"/>
                    </a:moveTo>
                    <a:cubicBezTo>
                      <a:pt x="645" y="1"/>
                      <a:pt x="0" y="615"/>
                      <a:pt x="0" y="1413"/>
                    </a:cubicBezTo>
                    <a:cubicBezTo>
                      <a:pt x="0" y="2181"/>
                      <a:pt x="645" y="2826"/>
                      <a:pt x="1412" y="2826"/>
                    </a:cubicBezTo>
                    <a:cubicBezTo>
                      <a:pt x="2211" y="2826"/>
                      <a:pt x="2856" y="2181"/>
                      <a:pt x="2856" y="1413"/>
                    </a:cubicBezTo>
                    <a:cubicBezTo>
                      <a:pt x="2856" y="615"/>
                      <a:pt x="221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679925" y="100150"/>
                <a:ext cx="71400" cy="70650"/>
              </a:xfrm>
              <a:custGeom>
                <a:avLst/>
                <a:gdLst/>
                <a:ahLst/>
                <a:cxnLst/>
                <a:rect l="l" t="t" r="r" b="b"/>
                <a:pathLst>
                  <a:path w="2856" h="2826" extrusionOk="0">
                    <a:moveTo>
                      <a:pt x="1443" y="0"/>
                    </a:moveTo>
                    <a:cubicBezTo>
                      <a:pt x="645" y="0"/>
                      <a:pt x="0" y="645"/>
                      <a:pt x="0" y="1413"/>
                    </a:cubicBezTo>
                    <a:cubicBezTo>
                      <a:pt x="0" y="2211"/>
                      <a:pt x="645" y="2825"/>
                      <a:pt x="1443" y="2825"/>
                    </a:cubicBezTo>
                    <a:cubicBezTo>
                      <a:pt x="2211" y="2825"/>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679925" y="326600"/>
                <a:ext cx="71400" cy="70650"/>
              </a:xfrm>
              <a:custGeom>
                <a:avLst/>
                <a:gdLst/>
                <a:ahLst/>
                <a:cxnLst/>
                <a:rect l="l" t="t" r="r" b="b"/>
                <a:pathLst>
                  <a:path w="2856" h="2826" extrusionOk="0">
                    <a:moveTo>
                      <a:pt x="1443" y="1"/>
                    </a:moveTo>
                    <a:cubicBezTo>
                      <a:pt x="645" y="1"/>
                      <a:pt x="0" y="615"/>
                      <a:pt x="0" y="1413"/>
                    </a:cubicBezTo>
                    <a:cubicBezTo>
                      <a:pt x="0" y="2181"/>
                      <a:pt x="645" y="2826"/>
                      <a:pt x="1443" y="2826"/>
                    </a:cubicBezTo>
                    <a:cubicBezTo>
                      <a:pt x="2211" y="2826"/>
                      <a:pt x="2856" y="2181"/>
                      <a:pt x="2856" y="1413"/>
                    </a:cubicBezTo>
                    <a:cubicBezTo>
                      <a:pt x="2856" y="615"/>
                      <a:pt x="2211"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871050" y="100150"/>
                <a:ext cx="70650" cy="70650"/>
              </a:xfrm>
              <a:custGeom>
                <a:avLst/>
                <a:gdLst/>
                <a:ahLst/>
                <a:cxnLst/>
                <a:rect l="l" t="t" r="r" b="b"/>
                <a:pathLst>
                  <a:path w="2826" h="2826" extrusionOk="0">
                    <a:moveTo>
                      <a:pt x="1413" y="0"/>
                    </a:moveTo>
                    <a:cubicBezTo>
                      <a:pt x="646" y="0"/>
                      <a:pt x="1" y="645"/>
                      <a:pt x="1" y="1413"/>
                    </a:cubicBezTo>
                    <a:cubicBezTo>
                      <a:pt x="1" y="2211"/>
                      <a:pt x="646" y="2825"/>
                      <a:pt x="1413" y="2825"/>
                    </a:cubicBezTo>
                    <a:cubicBezTo>
                      <a:pt x="2212" y="2825"/>
                      <a:pt x="2826" y="2211"/>
                      <a:pt x="2826" y="1413"/>
                    </a:cubicBezTo>
                    <a:cubicBezTo>
                      <a:pt x="2826" y="645"/>
                      <a:pt x="2212"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871050" y="326600"/>
                <a:ext cx="70650" cy="70650"/>
              </a:xfrm>
              <a:custGeom>
                <a:avLst/>
                <a:gdLst/>
                <a:ahLst/>
                <a:cxnLst/>
                <a:rect l="l" t="t" r="r" b="b"/>
                <a:pathLst>
                  <a:path w="2826" h="2826" extrusionOk="0">
                    <a:moveTo>
                      <a:pt x="1413" y="1"/>
                    </a:moveTo>
                    <a:cubicBezTo>
                      <a:pt x="646" y="1"/>
                      <a:pt x="1" y="615"/>
                      <a:pt x="1" y="1413"/>
                    </a:cubicBezTo>
                    <a:cubicBezTo>
                      <a:pt x="1" y="2181"/>
                      <a:pt x="646" y="2826"/>
                      <a:pt x="1413" y="2826"/>
                    </a:cubicBezTo>
                    <a:cubicBezTo>
                      <a:pt x="2212" y="2826"/>
                      <a:pt x="2826" y="2181"/>
                      <a:pt x="2826" y="1413"/>
                    </a:cubicBezTo>
                    <a:cubicBezTo>
                      <a:pt x="2826" y="615"/>
                      <a:pt x="2212"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 name="Google Shape;3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7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Stateful widget</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3163019" y="1874808"/>
            <a:ext cx="2950234" cy="8752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Let’s code</a:t>
            </a:r>
          </a:p>
        </p:txBody>
      </p:sp>
    </p:spTree>
    <p:extLst>
      <p:ext uri="{BB962C8B-B14F-4D97-AF65-F5344CB8AC3E}">
        <p14:creationId xmlns:p14="http://schemas.microsoft.com/office/powerpoint/2010/main" val="102356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624018" y="1163176"/>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2" name="Google Shape;1272;p31"/>
          <p:cNvSpPr txBox="1">
            <a:spLocks noGrp="1"/>
          </p:cNvSpPr>
          <p:nvPr>
            <p:ph type="title" idx="5"/>
          </p:nvPr>
        </p:nvSpPr>
        <p:spPr>
          <a:xfrm>
            <a:off x="1633485" y="2994288"/>
            <a:ext cx="735338"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panose="020B0503050000020004" pitchFamily="34" charset="0"/>
              </a:rPr>
              <a:t>04</a:t>
            </a:r>
            <a:endParaRPr dirty="0">
              <a:solidFill>
                <a:schemeClr val="lt2"/>
              </a:solidFill>
              <a:latin typeface="Fira Sans" panose="020B0503050000020004" pitchFamily="34" charset="0"/>
            </a:endParaRPr>
          </a:p>
        </p:txBody>
      </p:sp>
      <p:sp>
        <p:nvSpPr>
          <p:cNvPr id="1273" name="Google Shape;1273;p31"/>
          <p:cNvSpPr txBox="1">
            <a:spLocks noGrp="1"/>
          </p:cNvSpPr>
          <p:nvPr>
            <p:ph type="title" idx="6"/>
          </p:nvPr>
        </p:nvSpPr>
        <p:spPr>
          <a:xfrm>
            <a:off x="1559181" y="1756227"/>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614160" y="2349278"/>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75" name="Google Shape;1275;p31"/>
          <p:cNvSpPr txBox="1">
            <a:spLocks noGrp="1"/>
          </p:cNvSpPr>
          <p:nvPr>
            <p:ph type="subTitle" idx="8"/>
          </p:nvPr>
        </p:nvSpPr>
        <p:spPr>
          <a:xfrm>
            <a:off x="2460251" y="1146253"/>
            <a:ext cx="3922381"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Stateless Widget life cycle</a:t>
            </a:r>
            <a:r>
              <a:rPr lang="en" dirty="0">
                <a:latin typeface="Fira Sans" panose="020B0503050000020004" pitchFamily="34" charset="0"/>
              </a:rPr>
              <a:t>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460251" y="1756227"/>
            <a:ext cx="3698323"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Stateful Widget life cycle</a:t>
            </a:r>
            <a:r>
              <a:rPr lang="en-US" dirty="0">
                <a:latin typeface="Fira Sans" panose="020B0503050000020004" pitchFamily="34" charset="0"/>
              </a:rPr>
              <a:t> </a:t>
            </a:r>
          </a:p>
        </p:txBody>
      </p:sp>
      <p:sp>
        <p:nvSpPr>
          <p:cNvPr id="1277" name="Google Shape;1277;p31"/>
          <p:cNvSpPr txBox="1">
            <a:spLocks noGrp="1"/>
          </p:cNvSpPr>
          <p:nvPr>
            <p:ph type="subTitle" idx="13"/>
          </p:nvPr>
        </p:nvSpPr>
        <p:spPr>
          <a:xfrm>
            <a:off x="2514913" y="2993037"/>
            <a:ext cx="2879472" cy="503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Let’s code together</a:t>
            </a:r>
            <a:endParaRPr dirty="0"/>
          </a:p>
        </p:txBody>
      </p:sp>
      <p:sp>
        <p:nvSpPr>
          <p:cNvPr id="1278" name="Google Shape;1278;p31"/>
          <p:cNvSpPr txBox="1">
            <a:spLocks noGrp="1"/>
          </p:cNvSpPr>
          <p:nvPr>
            <p:ph type="subTitle" idx="14"/>
          </p:nvPr>
        </p:nvSpPr>
        <p:spPr>
          <a:xfrm>
            <a:off x="2460252" y="2310240"/>
            <a:ext cx="3429000"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Overview UI</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285999" y="1974136"/>
            <a:ext cx="4572001" cy="148424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Stateless Widget life cycle</a:t>
            </a:r>
            <a:r>
              <a:rPr lang="en-US" dirty="0">
                <a:latin typeface="Fira Sans" panose="020B0503050000020004" pitchFamily="34" charset="0"/>
              </a:rPr>
              <a:t> </a:t>
            </a:r>
          </a:p>
        </p:txBody>
      </p:sp>
      <p:sp>
        <p:nvSpPr>
          <p:cNvPr id="1298" name="Google Shape;1298;p34"/>
          <p:cNvSpPr txBox="1">
            <a:spLocks noGrp="1"/>
          </p:cNvSpPr>
          <p:nvPr>
            <p:ph type="title" idx="2"/>
          </p:nvPr>
        </p:nvSpPr>
        <p:spPr>
          <a:xfrm>
            <a:off x="3635809" y="93765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3" name="Picture 2">
            <a:extLst>
              <a:ext uri="{FF2B5EF4-FFF2-40B4-BE49-F238E27FC236}">
                <a16:creationId xmlns:a16="http://schemas.microsoft.com/office/drawing/2014/main" id="{6FB65ED2-D895-4A99-F2BD-38500CD4144A}"/>
              </a:ext>
            </a:extLst>
          </p:cNvPr>
          <p:cNvPicPr>
            <a:picLocks noChangeAspect="1"/>
          </p:cNvPicPr>
          <p:nvPr/>
        </p:nvPicPr>
        <p:blipFill>
          <a:blip r:embed="rId3"/>
          <a:stretch>
            <a:fillRect/>
          </a:stretch>
        </p:blipFill>
        <p:spPr>
          <a:xfrm>
            <a:off x="169558" y="447012"/>
            <a:ext cx="4666040" cy="4167378"/>
          </a:xfrm>
          <a:prstGeom prst="rect">
            <a:avLst/>
          </a:prstGeom>
        </p:spPr>
      </p:pic>
      <p:pic>
        <p:nvPicPr>
          <p:cNvPr id="7" name="Picture 6">
            <a:extLst>
              <a:ext uri="{FF2B5EF4-FFF2-40B4-BE49-F238E27FC236}">
                <a16:creationId xmlns:a16="http://schemas.microsoft.com/office/drawing/2014/main" id="{6B8E98D6-7B7E-9E0E-1390-14A5BC179997}"/>
              </a:ext>
            </a:extLst>
          </p:cNvPr>
          <p:cNvPicPr>
            <a:picLocks noChangeAspect="1"/>
          </p:cNvPicPr>
          <p:nvPr/>
        </p:nvPicPr>
        <p:blipFill>
          <a:blip r:embed="rId4"/>
          <a:stretch>
            <a:fillRect/>
          </a:stretch>
        </p:blipFill>
        <p:spPr>
          <a:xfrm>
            <a:off x="4974144" y="968899"/>
            <a:ext cx="4169856" cy="2882481"/>
          </a:xfrm>
          <a:prstGeom prst="rect">
            <a:avLst/>
          </a:prstGeom>
        </p:spPr>
      </p:pic>
    </p:spTree>
    <p:extLst>
      <p:ext uri="{BB962C8B-B14F-4D97-AF65-F5344CB8AC3E}">
        <p14:creationId xmlns:p14="http://schemas.microsoft.com/office/powerpoint/2010/main" val="12630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437390" y="1725855"/>
            <a:ext cx="4572001" cy="1484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r>
              <a:rPr lang="en-US" dirty="0"/>
              <a:t>Stateful Widget life cycle </a:t>
            </a:r>
          </a:p>
        </p:txBody>
      </p:sp>
    </p:spTree>
    <p:extLst>
      <p:ext uri="{BB962C8B-B14F-4D97-AF65-F5344CB8AC3E}">
        <p14:creationId xmlns:p14="http://schemas.microsoft.com/office/powerpoint/2010/main" val="136811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pic>
        <p:nvPicPr>
          <p:cNvPr id="9" name="Picture 8">
            <a:extLst>
              <a:ext uri="{FF2B5EF4-FFF2-40B4-BE49-F238E27FC236}">
                <a16:creationId xmlns:a16="http://schemas.microsoft.com/office/drawing/2014/main" id="{5DEE6176-5E30-D0EF-7DED-0005398111C8}"/>
              </a:ext>
            </a:extLst>
          </p:cNvPr>
          <p:cNvPicPr>
            <a:picLocks noChangeAspect="1"/>
          </p:cNvPicPr>
          <p:nvPr/>
        </p:nvPicPr>
        <p:blipFill>
          <a:blip r:embed="rId3"/>
          <a:stretch>
            <a:fillRect/>
          </a:stretch>
        </p:blipFill>
        <p:spPr>
          <a:xfrm>
            <a:off x="1627337" y="349851"/>
            <a:ext cx="5889325" cy="45285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950734" y="1029457"/>
            <a:ext cx="6679359" cy="1883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Fira Sans" panose="020B0503050000020004" pitchFamily="34" charset="0"/>
                <a:cs typeface="Aref Ruqaa"/>
                <a:sym typeface="Arial"/>
              </a:rPr>
              <a:t>- </a:t>
            </a:r>
            <a:r>
              <a:rPr lang="en-US" sz="1600" dirty="0" err="1">
                <a:latin typeface="Fira Sans" panose="020B0503050000020004" pitchFamily="34" charset="0"/>
                <a:cs typeface="Aref Ruqaa"/>
                <a:sym typeface="Arial"/>
              </a:rPr>
              <a:t>createState</a:t>
            </a:r>
            <a:r>
              <a:rPr lang="en-US" sz="1600" dirty="0">
                <a:latin typeface="Fira Sans" panose="020B0503050000020004" pitchFamily="34" charset="0"/>
                <a:cs typeface="Aref Ruqaa"/>
                <a:sym typeface="Arial"/>
              </a:rPr>
              <a:t>(): When call to build a </a:t>
            </a:r>
            <a:r>
              <a:rPr lang="en-US" sz="1600" dirty="0" err="1">
                <a:latin typeface="Fira Sans" panose="020B0503050000020004" pitchFamily="34" charset="0"/>
                <a:cs typeface="Aref Ruqaa"/>
                <a:sym typeface="Arial"/>
              </a:rPr>
              <a:t>StatefulWidget</a:t>
            </a:r>
            <a:r>
              <a:rPr lang="en-US" sz="1600" dirty="0">
                <a:latin typeface="Fira Sans" panose="020B0503050000020004" pitchFamily="34" charset="0"/>
                <a:cs typeface="Aref Ruqaa"/>
                <a:sym typeface="Arial"/>
              </a:rPr>
              <a:t>, it calls</a:t>
            </a:r>
          </a:p>
          <a:p>
            <a:pPr marL="0" lvl="0" indent="0" algn="l" rtl="0">
              <a:spcBef>
                <a:spcPts val="0"/>
              </a:spcBef>
              <a:spcAft>
                <a:spcPts val="0"/>
              </a:spcAft>
              <a:buNone/>
            </a:pPr>
            <a:endParaRPr lang="en-US" sz="1600" dirty="0">
              <a:latin typeface="Fira Sans" panose="020B0503050000020004" pitchFamily="34" charset="0"/>
              <a:cs typeface="Aref Ruqaa"/>
              <a:sym typeface="Arial"/>
            </a:endParaRPr>
          </a:p>
          <a:p>
            <a:pPr marL="0" indent="0">
              <a:buNone/>
            </a:pPr>
            <a:r>
              <a:rPr lang="en-US" sz="1600" dirty="0">
                <a:latin typeface="Fira Sans" panose="020B0503050000020004" pitchFamily="34" charset="0"/>
                <a:cs typeface="Aref Ruqaa"/>
              </a:rPr>
              <a:t>- </a:t>
            </a:r>
            <a:r>
              <a:rPr lang="en-US" sz="1600" dirty="0" err="1">
                <a:latin typeface="Fira Sans" panose="020B0503050000020004" pitchFamily="34" charset="0"/>
                <a:cs typeface="Aref Ruqaa"/>
              </a:rPr>
              <a:t>initState</a:t>
            </a:r>
            <a:r>
              <a:rPr lang="en-US" sz="1600" dirty="0">
                <a:latin typeface="Fira Sans" panose="020B0503050000020004" pitchFamily="34" charset="0"/>
                <a:cs typeface="Aref Ruqaa"/>
              </a:rPr>
              <a:t>()</a:t>
            </a:r>
          </a:p>
          <a:p>
            <a:pPr marL="0" indent="0">
              <a:buNone/>
            </a:pPr>
            <a:br>
              <a:rPr lang="en-US" sz="1600" dirty="0">
                <a:latin typeface="Fira Sans" panose="020B0503050000020004" pitchFamily="34" charset="0"/>
                <a:cs typeface="Aref Ruqaa"/>
              </a:rPr>
            </a:br>
            <a:r>
              <a:rPr lang="en-US" sz="1600" dirty="0">
                <a:latin typeface="Fira Sans" panose="020B0503050000020004" pitchFamily="34" charset="0"/>
                <a:cs typeface="Aref Ruqaa"/>
                <a:sym typeface="Aref Ruqaa"/>
              </a:rPr>
              <a:t>- </a:t>
            </a:r>
            <a:r>
              <a:rPr lang="en-US" sz="1600" dirty="0">
                <a:latin typeface="Fira Sans" panose="020B0503050000020004" pitchFamily="34" charset="0"/>
                <a:cs typeface="Aref Ruqaa"/>
              </a:rPr>
              <a:t>build(): This strategy is often used. It must return a Widget, and it is necessary.</a:t>
            </a:r>
          </a:p>
        </p:txBody>
      </p:sp>
    </p:spTree>
    <p:extLst>
      <p:ext uri="{BB962C8B-B14F-4D97-AF65-F5344CB8AC3E}">
        <p14:creationId xmlns:p14="http://schemas.microsoft.com/office/powerpoint/2010/main" val="315525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885963" y="1834550"/>
            <a:ext cx="3503335"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Overview UI</a:t>
            </a:r>
          </a:p>
        </p:txBody>
      </p:sp>
    </p:spTree>
    <p:extLst>
      <p:ext uri="{BB962C8B-B14F-4D97-AF65-F5344CB8AC3E}">
        <p14:creationId xmlns:p14="http://schemas.microsoft.com/office/powerpoint/2010/main" val="351125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3" name="Picture 2">
            <a:extLst>
              <a:ext uri="{FF2B5EF4-FFF2-40B4-BE49-F238E27FC236}">
                <a16:creationId xmlns:a16="http://schemas.microsoft.com/office/drawing/2014/main" id="{BF5F468B-0FCF-473A-32B5-C048EE390866}"/>
              </a:ext>
            </a:extLst>
          </p:cNvPr>
          <p:cNvPicPr>
            <a:picLocks noChangeAspect="1"/>
          </p:cNvPicPr>
          <p:nvPr/>
        </p:nvPicPr>
        <p:blipFill>
          <a:blip r:embed="rId3"/>
          <a:stretch>
            <a:fillRect/>
          </a:stretch>
        </p:blipFill>
        <p:spPr>
          <a:xfrm>
            <a:off x="3195833" y="218536"/>
            <a:ext cx="2539607" cy="4706428"/>
          </a:xfrm>
          <a:prstGeom prst="rect">
            <a:avLst/>
          </a:prstGeom>
        </p:spPr>
      </p:pic>
    </p:spTree>
  </p:cSld>
  <p:clrMapOvr>
    <a:masterClrMapping/>
  </p:clrMapOvr>
  <p:transition spd="slow">
    <p:push dir="u"/>
  </p:transition>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1135</TotalTime>
  <Words>280</Words>
  <Application>Microsoft Office PowerPoint</Application>
  <PresentationFormat>On-screen Show (16:9)</PresentationFormat>
  <Paragraphs>31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Fira Sans</vt:lpstr>
      <vt:lpstr>Aref Ruqaa</vt:lpstr>
      <vt:lpstr>DM Sans</vt:lpstr>
      <vt:lpstr>Lato</vt:lpstr>
      <vt:lpstr>Gospel Music School by Slidesgo</vt:lpstr>
      <vt:lpstr>Stateful widget</vt:lpstr>
      <vt:lpstr>Agenda</vt:lpstr>
      <vt:lpstr>Stateless Widget life cycle </vt:lpstr>
      <vt:lpstr>PowerPoint Presentation</vt:lpstr>
      <vt:lpstr>02</vt:lpstr>
      <vt:lpstr>PowerPoint Presentation</vt:lpstr>
      <vt:lpstr>PowerPoint Presentation</vt:lpstr>
      <vt:lpstr>03</vt:lpstr>
      <vt:lpstr>PowerPoint Presentation</vt:lpstr>
      <vt:lpstr>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17</cp:revision>
  <dcterms:modified xsi:type="dcterms:W3CDTF">2024-01-29T18:27:01Z</dcterms:modified>
</cp:coreProperties>
</file>